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12"/>
  </p:notesMasterIdLst>
  <p:handoutMasterIdLst>
    <p:handoutMasterId r:id="rId13"/>
  </p:handout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1" r:id="rId9"/>
    <p:sldId id="272" r:id="rId10"/>
    <p:sldId id="273" r:id="rId11"/>
  </p:sldIdLst>
  <p:sldSz cx="9144000" cy="6858000" type="screen4x3"/>
  <p:notesSz cx="9144000" cy="6858000"/>
  <p:custDataLst>
    <p:tags r:id="rId14"/>
  </p:custData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14" userDrawn="1">
          <p15:clr>
            <a:srgbClr val="A4A3A4"/>
          </p15:clr>
        </p15:guide>
        <p15:guide id="2" pos="106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33"/>
    <a:srgbClr val="336666"/>
    <a:srgbClr val="46555E"/>
    <a:srgbClr val="5C76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ema Uygulanmış Stil 1 - Vurgu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ema Uygulanmış Stil 1 - Vurgu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Açık Stil 3 - Vurgu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38B1855-1B75-4FBE-930C-398BA8C253C6}" styleName="Tema Uygulanmış Stil 2 - Vurgu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ema Uygulanmış Stil 2 - Vurgu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ema Uygulanmış Stil 2 - Vurgu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ema Uygulanmış Stil 2 - Vurgu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Açık Stil 3 - Vurgu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513" autoAdjust="0"/>
    <p:restoredTop sz="86475" autoAdjust="0"/>
  </p:normalViewPr>
  <p:slideViewPr>
    <p:cSldViewPr showGuides="1">
      <p:cViewPr>
        <p:scale>
          <a:sx n="100" d="100"/>
          <a:sy n="100" d="100"/>
        </p:scale>
        <p:origin x="-504" y="222"/>
      </p:cViewPr>
      <p:guideLst>
        <p:guide orient="horz" pos="2614"/>
        <p:guide pos="106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3" d="100"/>
          <a:sy n="113" d="100"/>
        </p:scale>
        <p:origin x="2388" y="114"/>
      </p:cViewPr>
      <p:guideLst>
        <p:guide orient="horz" pos="2880"/>
        <p:guide orient="horz" pos="2160"/>
        <p:guide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52963-748C-4BC1-B802-37A663DD15B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1423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D4FB0-E808-468D-9B37-888AE8EED9B9}" type="datetimeFigureOut">
              <a:rPr lang="tr-TR" smtClean="0"/>
              <a:pPr/>
              <a:t>20.03.2019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025B4-BE65-44DA-8CBD-19C3DE60281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3756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a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rikan\Desktop\yenisablonlar\sunum\log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24944"/>
            <a:ext cx="6264696" cy="64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417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um_ad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8" y="1240396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8176" y="1291837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Ünite 9</a:t>
            </a:r>
            <a:endParaRPr lang="tr-TR" dirty="0"/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706" y="1773560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KONU İSMİ</a:t>
            </a:r>
            <a:endParaRPr lang="tr-TR" dirty="0"/>
          </a:p>
        </p:txBody>
      </p:sp>
      <p:sp>
        <p:nvSpPr>
          <p:cNvPr id="11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706" y="2422055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Yrd. Doç. Dr. …………….</a:t>
            </a:r>
            <a:endParaRPr lang="tr-TR" dirty="0"/>
          </a:p>
        </p:txBody>
      </p:sp>
      <p:sp>
        <p:nvSpPr>
          <p:cNvPr id="12" name="Metin Yer Tutucusu 4"/>
          <p:cNvSpPr>
            <a:spLocks noGrp="1"/>
          </p:cNvSpPr>
          <p:nvPr>
            <p:ph type="body" sz="quarter" idx="13" hasCustomPrompt="1"/>
          </p:nvPr>
        </p:nvSpPr>
        <p:spPr>
          <a:xfrm>
            <a:off x="1907704" y="2971692"/>
            <a:ext cx="5904656" cy="745340"/>
          </a:xfrm>
        </p:spPr>
        <p:txBody>
          <a:bodyPr lIns="0" anchor="ctr" anchorCtr="0">
            <a:noAutofit/>
          </a:bodyPr>
          <a:lstStyle>
            <a:lvl1pPr>
              <a:defRPr sz="1650" b="0" baseline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Konu ile ilgili kısa bir giriş cümlesi hocalar tarafında çekim öncesi yazılacak.</a:t>
            </a:r>
          </a:p>
        </p:txBody>
      </p:sp>
    </p:spTree>
    <p:extLst>
      <p:ext uri="{BB962C8B-B14F-4D97-AF65-F5344CB8AC3E}">
        <p14:creationId xmlns:p14="http://schemas.microsoft.com/office/powerpoint/2010/main" val="1448453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nu_bilgileri_gi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6" name="Metin Yer Tutucusu 5"/>
          <p:cNvSpPr>
            <a:spLocks noGrp="1"/>
          </p:cNvSpPr>
          <p:nvPr>
            <p:ph type="body" sz="quarter" idx="11" hasCustomPrompt="1"/>
          </p:nvPr>
        </p:nvSpPr>
        <p:spPr>
          <a:xfrm>
            <a:off x="1692277" y="672506"/>
            <a:ext cx="7200205" cy="452239"/>
          </a:xfrm>
          <a:blipFill dpi="0" rotWithShape="1">
            <a:blip r:embed="rId3"/>
            <a:srcRect/>
            <a:stretch>
              <a:fillRect t="45000" r="95000" b="35000"/>
            </a:stretch>
          </a:blipFill>
        </p:spPr>
        <p:txBody>
          <a:bodyPr lIns="396000">
            <a:noAutofit/>
          </a:bodyPr>
          <a:lstStyle>
            <a:lvl1pPr>
              <a:defRPr sz="1875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1" name="Metin Yer Tutucusu 10"/>
          <p:cNvSpPr>
            <a:spLocks noGrp="1"/>
          </p:cNvSpPr>
          <p:nvPr>
            <p:ph type="body" sz="quarter" idx="12" hasCustomPrompt="1"/>
          </p:nvPr>
        </p:nvSpPr>
        <p:spPr>
          <a:xfrm>
            <a:off x="1692277" y="1138467"/>
            <a:ext cx="7200205" cy="418331"/>
          </a:xfrm>
          <a:blipFill dpi="0" rotWithShape="1">
            <a:blip r:embed="rId4"/>
            <a:srcRect/>
            <a:stretch>
              <a:fillRect t="45000" r="90000" b="35000"/>
            </a:stretch>
          </a:blipFill>
        </p:spPr>
        <p:txBody>
          <a:bodyPr lIns="756000">
            <a:normAutofit/>
          </a:bodyPr>
          <a:lstStyle>
            <a:lvl1pPr>
              <a:defRPr sz="1800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  <p:sp>
        <p:nvSpPr>
          <p:cNvPr id="13" name="Metin Yer Tutucusu 12"/>
          <p:cNvSpPr>
            <a:spLocks noGrp="1"/>
          </p:cNvSpPr>
          <p:nvPr>
            <p:ph type="body" sz="quarter" idx="13" hasCustomPrompt="1"/>
          </p:nvPr>
        </p:nvSpPr>
        <p:spPr>
          <a:xfrm>
            <a:off x="1692275" y="1772692"/>
            <a:ext cx="7200900" cy="4392612"/>
          </a:xfrm>
        </p:spPr>
        <p:txBody>
          <a:bodyPr lIns="0">
            <a:normAutofit/>
          </a:bodyPr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875" baseline="0">
                <a:solidFill>
                  <a:srgbClr val="003333"/>
                </a:solidFill>
              </a:defRPr>
            </a:lvl1pPr>
            <a:lvl2pPr>
              <a:defRPr>
                <a:solidFill>
                  <a:srgbClr val="003333"/>
                </a:solidFill>
              </a:defRPr>
            </a:lvl2pPr>
            <a:lvl3pPr>
              <a:defRPr>
                <a:solidFill>
                  <a:srgbClr val="003333"/>
                </a:solidFill>
              </a:defRPr>
            </a:lvl3pPr>
            <a:lvl4pPr>
              <a:defRPr>
                <a:solidFill>
                  <a:srgbClr val="003333"/>
                </a:solidFill>
              </a:defRPr>
            </a:lvl4pPr>
            <a:lvl5pPr>
              <a:defRPr>
                <a:solidFill>
                  <a:srgbClr val="003333"/>
                </a:solidFill>
              </a:defRPr>
            </a:lvl5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 smtClean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 smtClean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 smtClean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 smtClean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r-TR" dirty="0" smtClean="0"/>
          </a:p>
          <a:p>
            <a:pPr lvl="0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935807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807" y="1528424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7705" y="1579864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Ünite 9</a:t>
            </a:r>
            <a:endParaRPr lang="tr-TR" dirty="0"/>
          </a:p>
        </p:txBody>
      </p:sp>
      <p:sp>
        <p:nvSpPr>
          <p:cNvPr id="4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235" y="2061592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Teşekkürler</a:t>
            </a:r>
            <a:endParaRPr lang="tr-TR" dirty="0"/>
          </a:p>
        </p:txBody>
      </p:sp>
      <p:sp>
        <p:nvSpPr>
          <p:cNvPr id="5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235" y="2710087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Yrd. Doç. Dr. …………….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2823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 hasCustomPrompt="1"/>
          </p:nvPr>
        </p:nvSpPr>
        <p:spPr>
          <a:xfrm>
            <a:off x="1691681" y="620688"/>
            <a:ext cx="7200651" cy="432048"/>
          </a:xfrm>
          <a:blipFill dpi="0" rotWithShape="1">
            <a:blip r:embed="rId3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9" name="Metin Yer Tutucusu 2"/>
          <p:cNvSpPr>
            <a:spLocks noGrp="1"/>
          </p:cNvSpPr>
          <p:nvPr>
            <p:ph type="body" sz="quarter" idx="12" hasCustomPrompt="1"/>
          </p:nvPr>
        </p:nvSpPr>
        <p:spPr>
          <a:xfrm>
            <a:off x="1691681" y="1052736"/>
            <a:ext cx="7200651" cy="431626"/>
          </a:xfrm>
          <a:blipFill dpi="0" rotWithShape="1">
            <a:blip r:embed="rId4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179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ca_bilgileri_slay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777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lvl="0" algn="l" defTabSz="685783" rtl="0" eaLnBrk="1" latinLnBrk="0" hangingPunct="1">
              <a:spcBef>
                <a:spcPct val="0"/>
              </a:spcBef>
              <a:buNone/>
            </a:pPr>
            <a:r>
              <a:rPr lang="tr-TR" dirty="0" smtClean="0"/>
              <a:t>UZEM-ANA BAŞLIK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 smtClean="0"/>
              <a:t>Metin alanımız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20.03.2019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6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668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</p:sldLayoutIdLst>
  <p:timing>
    <p:tnLst>
      <p:par>
        <p:cTn id="1" dur="indefinite" restart="never" nodeType="tmRoot"/>
      </p:par>
    </p:tnLst>
  </p:timing>
  <p:txStyles>
    <p:titleStyle>
      <a:lvl1pPr algn="ctr" defTabSz="685783" rtl="0" eaLnBrk="1" latinLnBrk="0" hangingPunct="1">
        <a:spcBef>
          <a:spcPct val="0"/>
        </a:spcBef>
        <a:buNone/>
        <a:defRPr lang="tr-TR" sz="1650" b="0" kern="1200" dirty="0">
          <a:solidFill>
            <a:srgbClr val="5C7381"/>
          </a:solidFill>
          <a:latin typeface="Myriad Pro" pitchFamily="34" charset="0"/>
          <a:ea typeface="+mn-ea"/>
          <a:cs typeface="+mn-cs"/>
        </a:defRPr>
      </a:lvl1pPr>
    </p:titleStyle>
    <p:bodyStyle>
      <a:lvl1pPr marL="0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/>
              <a:t>Beslenme</a:t>
            </a:r>
            <a:r>
              <a:rPr lang="tr-TR" sz="3200" b="1" dirty="0" smtClean="0"/>
              <a:t>:</a:t>
            </a:r>
          </a:p>
          <a:p>
            <a:endParaRPr lang="tr-TR" sz="3200" b="1" dirty="0"/>
          </a:p>
          <a:p>
            <a:r>
              <a:rPr lang="tr-TR" sz="2800" dirty="0"/>
              <a:t>Beslenme, besin öğelerinin açlık duygusunun giderilmesi,</a:t>
            </a:r>
          </a:p>
          <a:p>
            <a:r>
              <a:rPr lang="tr-TR" sz="2800" dirty="0"/>
              <a:t>yaşamsal etkinlik için gerekli enerjinin sağlanması, büyüme</a:t>
            </a:r>
          </a:p>
          <a:p>
            <a:r>
              <a:rPr lang="tr-TR" sz="2800" dirty="0"/>
              <a:t>ve gelişme, doku, organ ve hücre onarımı gibi gerekçelerle</a:t>
            </a:r>
          </a:p>
          <a:p>
            <a:r>
              <a:rPr lang="tr-TR" sz="2800" dirty="0"/>
              <a:t>canlı organizmaya alınmasıdır.</a:t>
            </a:r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60705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/>
              <a:t>Yeterli ve Dengeli Beslenme:</a:t>
            </a:r>
          </a:p>
          <a:p>
            <a:r>
              <a:rPr lang="tr-TR" sz="3200" u="sng" dirty="0"/>
              <a:t>Yeterli Beslenme: </a:t>
            </a:r>
            <a:r>
              <a:rPr lang="tr-TR" sz="3200" dirty="0"/>
              <a:t>Yaş, cinsiyet, iş, fizyolojik durumun </a:t>
            </a:r>
            <a:r>
              <a:rPr lang="tr-TR" sz="3200" dirty="0" smtClean="0"/>
              <a:t>gereği olarak </a:t>
            </a:r>
            <a:r>
              <a:rPr lang="tr-TR" sz="3200" dirty="0"/>
              <a:t>gerekli enerjinin alınmasıdır.</a:t>
            </a:r>
          </a:p>
          <a:p>
            <a:r>
              <a:rPr lang="tr-TR" sz="3200" u="sng" dirty="0"/>
              <a:t>Dengeli Beslenme: </a:t>
            </a:r>
            <a:r>
              <a:rPr lang="tr-TR" sz="3200" dirty="0"/>
              <a:t>Yeterli beslenme </a:t>
            </a:r>
            <a:r>
              <a:rPr lang="tr-TR" sz="3200" dirty="0" smtClean="0"/>
              <a:t>için </a:t>
            </a:r>
            <a:r>
              <a:rPr lang="tr-TR" sz="3200" dirty="0"/>
              <a:t>gerekli enerji </a:t>
            </a:r>
            <a:r>
              <a:rPr lang="tr-TR" sz="3200" dirty="0" smtClean="0"/>
              <a:t>düzeyinin uygun </a:t>
            </a:r>
            <a:r>
              <a:rPr lang="tr-TR" sz="3200" dirty="0"/>
              <a:t>bileşimde/oranda besin </a:t>
            </a:r>
            <a:r>
              <a:rPr lang="tr-TR" sz="3200" dirty="0" smtClean="0"/>
              <a:t>ögelerinden </a:t>
            </a:r>
            <a:r>
              <a:rPr lang="tr-TR" sz="3200" dirty="0"/>
              <a:t>alınmasıdır.</a:t>
            </a:r>
          </a:p>
          <a:p>
            <a:r>
              <a:rPr lang="tr-TR" sz="3200" u="sng" dirty="0"/>
              <a:t>Yeterli ve Dengeli Beslenmenin </a:t>
            </a:r>
            <a:r>
              <a:rPr lang="tr-TR" sz="3200" u="sng" dirty="0" err="1"/>
              <a:t>Sonucları</a:t>
            </a:r>
            <a:r>
              <a:rPr lang="tr-TR" sz="3200" u="sng" dirty="0"/>
              <a:t>:</a:t>
            </a:r>
          </a:p>
          <a:p>
            <a:r>
              <a:rPr lang="tr-TR" sz="3200" dirty="0" smtClean="0"/>
              <a:t>İşçinin </a:t>
            </a:r>
            <a:r>
              <a:rPr lang="tr-TR" sz="3200" dirty="0"/>
              <a:t>verimini, </a:t>
            </a:r>
            <a:r>
              <a:rPr lang="tr-TR" sz="3200" dirty="0" smtClean="0"/>
              <a:t>işçilerini </a:t>
            </a:r>
            <a:r>
              <a:rPr lang="tr-TR" sz="3200" dirty="0"/>
              <a:t>sağlığını, işyeri psikolojisini ve </a:t>
            </a:r>
            <a:r>
              <a:rPr lang="tr-TR" sz="3200" dirty="0" smtClean="0"/>
              <a:t>iş barışını güçlendirir.</a:t>
            </a:r>
          </a:p>
          <a:p>
            <a:endParaRPr lang="tr-TR" sz="3200" dirty="0"/>
          </a:p>
          <a:p>
            <a:r>
              <a:rPr lang="tr-TR" sz="3200" dirty="0"/>
              <a:t>İş kazalarını, işe devamsızlığı azaltır.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75709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>
                <a:latin typeface="Arial-Bold"/>
              </a:rPr>
              <a:t>Örnek:</a:t>
            </a:r>
          </a:p>
          <a:p>
            <a:r>
              <a:rPr lang="tr-TR" sz="2800" dirty="0">
                <a:latin typeface="Arial"/>
              </a:rPr>
              <a:t>Merve, arşiv sorumlusu olarak </a:t>
            </a:r>
            <a:r>
              <a:rPr lang="tr-TR" sz="2800" dirty="0" err="1">
                <a:latin typeface="Arial"/>
              </a:rPr>
              <a:t>calışmaktadır</a:t>
            </a:r>
            <a:r>
              <a:rPr lang="tr-TR" sz="2800" dirty="0">
                <a:latin typeface="Arial"/>
              </a:rPr>
              <a:t>. Merve </a:t>
            </a:r>
            <a:r>
              <a:rPr lang="tr-TR" sz="2800" dirty="0" smtClean="0">
                <a:latin typeface="Arial"/>
              </a:rPr>
              <a:t>işine çok </a:t>
            </a:r>
            <a:r>
              <a:rPr lang="tr-TR" sz="2800" dirty="0">
                <a:latin typeface="Arial"/>
              </a:rPr>
              <a:t>hassas, </a:t>
            </a:r>
            <a:r>
              <a:rPr lang="tr-TR" sz="2800" dirty="0" smtClean="0">
                <a:latin typeface="Arial"/>
              </a:rPr>
              <a:t>mükemmeliyetçi </a:t>
            </a:r>
            <a:r>
              <a:rPr lang="tr-TR" sz="2800" dirty="0">
                <a:latin typeface="Arial"/>
              </a:rPr>
              <a:t>bir bireydir. Birlikte </a:t>
            </a:r>
            <a:r>
              <a:rPr lang="tr-TR" sz="2800" dirty="0" smtClean="0">
                <a:latin typeface="Arial"/>
              </a:rPr>
              <a:t>çalıştığı yöneticisi çalışmalarından çok </a:t>
            </a:r>
            <a:r>
              <a:rPr lang="tr-TR" sz="2800" dirty="0">
                <a:latin typeface="Arial"/>
              </a:rPr>
              <a:t>memnundur. Bir </a:t>
            </a:r>
            <a:r>
              <a:rPr lang="tr-TR" sz="2800" dirty="0" smtClean="0">
                <a:latin typeface="Arial"/>
              </a:rPr>
              <a:t>gün Merve’nin yöneticisini, </a:t>
            </a:r>
            <a:r>
              <a:rPr lang="tr-TR" sz="2800" dirty="0">
                <a:latin typeface="Arial"/>
              </a:rPr>
              <a:t>İnsan Kaynakları sorumlusu </a:t>
            </a:r>
            <a:r>
              <a:rPr lang="tr-TR" sz="2800" dirty="0" smtClean="0">
                <a:latin typeface="Arial"/>
              </a:rPr>
              <a:t>çağırır </a:t>
            </a:r>
            <a:r>
              <a:rPr lang="tr-TR" sz="2800" dirty="0">
                <a:latin typeface="Arial"/>
              </a:rPr>
              <a:t>ve Merve’nin</a:t>
            </a:r>
          </a:p>
          <a:p>
            <a:r>
              <a:rPr lang="tr-TR" sz="2800" dirty="0" smtClean="0">
                <a:latin typeface="Arial"/>
              </a:rPr>
              <a:t>çalışmasından </a:t>
            </a:r>
            <a:r>
              <a:rPr lang="tr-TR" sz="2800" dirty="0">
                <a:latin typeface="Arial"/>
              </a:rPr>
              <a:t>memnun olmadığını, Merve’nin </a:t>
            </a:r>
            <a:r>
              <a:rPr lang="tr-TR" sz="2800" dirty="0" smtClean="0">
                <a:latin typeface="Arial"/>
              </a:rPr>
              <a:t>çok </a:t>
            </a:r>
            <a:r>
              <a:rPr lang="tr-TR" sz="2800" dirty="0">
                <a:latin typeface="Arial"/>
              </a:rPr>
              <a:t>izin </a:t>
            </a:r>
            <a:r>
              <a:rPr lang="tr-TR" sz="2800" dirty="0" smtClean="0">
                <a:latin typeface="Arial"/>
              </a:rPr>
              <a:t>aldığını söyler. </a:t>
            </a:r>
            <a:r>
              <a:rPr lang="tr-TR" sz="2800" dirty="0">
                <a:latin typeface="Arial"/>
              </a:rPr>
              <a:t>Bunun </a:t>
            </a:r>
            <a:r>
              <a:rPr lang="tr-TR" sz="2800" dirty="0" smtClean="0">
                <a:latin typeface="Arial"/>
              </a:rPr>
              <a:t>üzerine yöneticisi </a:t>
            </a:r>
            <a:r>
              <a:rPr lang="tr-TR" sz="2800" dirty="0">
                <a:latin typeface="Arial"/>
              </a:rPr>
              <a:t>olan Dr. Harika, Merve’nin neden bu kadar çok hastalık izni aldığını araştırmaya başlar.</a:t>
            </a:r>
          </a:p>
          <a:p>
            <a:r>
              <a:rPr lang="tr-TR" sz="2800" dirty="0">
                <a:latin typeface="Arial"/>
              </a:rPr>
              <a:t>Merve önce zatürre, daha sonra inatçı bir boğaz </a:t>
            </a:r>
            <a:r>
              <a:rPr lang="tr-TR" sz="2800" dirty="0" smtClean="0">
                <a:latin typeface="Arial"/>
              </a:rPr>
              <a:t>enfeksiyonu geçirmiştir</a:t>
            </a:r>
            <a:r>
              <a:rPr lang="tr-TR" sz="2800" dirty="0">
                <a:latin typeface="Arial"/>
              </a:rPr>
              <a:t>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404305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>
                <a:latin typeface="Arial-Bold"/>
              </a:rPr>
              <a:t>Örnek:</a:t>
            </a:r>
          </a:p>
          <a:p>
            <a:r>
              <a:rPr lang="tr-TR" sz="2800" dirty="0">
                <a:latin typeface="Arial"/>
              </a:rPr>
              <a:t>Hastalıklara karşı Merve’nin bağışıklık sistemi neden</a:t>
            </a:r>
          </a:p>
          <a:p>
            <a:r>
              <a:rPr lang="tr-TR" sz="2800" dirty="0">
                <a:latin typeface="Arial"/>
              </a:rPr>
              <a:t>zayıf? Dr. Harika, Merve’den </a:t>
            </a:r>
            <a:r>
              <a:rPr lang="tr-TR" sz="2800" dirty="0" smtClean="0">
                <a:latin typeface="Arial"/>
              </a:rPr>
              <a:t>günlük beslenme öyküsünü ister</a:t>
            </a:r>
            <a:r>
              <a:rPr lang="tr-TR" sz="2800" dirty="0">
                <a:latin typeface="Arial"/>
              </a:rPr>
              <a:t>.</a:t>
            </a:r>
          </a:p>
          <a:p>
            <a:r>
              <a:rPr lang="tr-TR" sz="2800" u="sng" dirty="0">
                <a:latin typeface="Arial"/>
              </a:rPr>
              <a:t>Merve şu şekilde beslenmektedir:</a:t>
            </a:r>
          </a:p>
          <a:p>
            <a:r>
              <a:rPr lang="tr-TR" sz="2800" b="1" dirty="0">
                <a:latin typeface="Arial"/>
              </a:rPr>
              <a:t>Sabah: </a:t>
            </a:r>
            <a:r>
              <a:rPr lang="tr-TR" sz="2800" dirty="0" smtClean="0">
                <a:latin typeface="Arial"/>
              </a:rPr>
              <a:t>Çikolatalı </a:t>
            </a:r>
            <a:r>
              <a:rPr lang="tr-TR" sz="2800" dirty="0">
                <a:latin typeface="Arial"/>
              </a:rPr>
              <a:t>ekmek ve gazlı </a:t>
            </a:r>
            <a:r>
              <a:rPr lang="tr-TR" sz="2800" dirty="0" smtClean="0">
                <a:latin typeface="Arial"/>
              </a:rPr>
              <a:t>içecek.</a:t>
            </a:r>
            <a:endParaRPr lang="tr-TR" sz="2800" dirty="0">
              <a:latin typeface="Arial"/>
            </a:endParaRPr>
          </a:p>
          <a:p>
            <a:r>
              <a:rPr lang="tr-TR" sz="2800" b="1" dirty="0">
                <a:latin typeface="Arial"/>
              </a:rPr>
              <a:t>Ara </a:t>
            </a:r>
            <a:r>
              <a:rPr lang="tr-TR" sz="2800" b="1" dirty="0" smtClean="0">
                <a:latin typeface="Arial"/>
              </a:rPr>
              <a:t>öğün: </a:t>
            </a:r>
            <a:r>
              <a:rPr lang="tr-TR" sz="2800" dirty="0" smtClean="0">
                <a:latin typeface="Arial"/>
              </a:rPr>
              <a:t>Bisküvi</a:t>
            </a:r>
            <a:endParaRPr lang="tr-TR" sz="2800" dirty="0">
              <a:latin typeface="Arial"/>
            </a:endParaRPr>
          </a:p>
          <a:p>
            <a:r>
              <a:rPr lang="tr-TR" sz="2800" b="1" dirty="0" smtClean="0">
                <a:latin typeface="Arial"/>
              </a:rPr>
              <a:t>Öğle: </a:t>
            </a:r>
            <a:r>
              <a:rPr lang="tr-TR" sz="2800" dirty="0">
                <a:latin typeface="Arial"/>
              </a:rPr>
              <a:t>Soslu tavuk ve gazlı </a:t>
            </a:r>
            <a:r>
              <a:rPr lang="tr-TR" sz="2800" dirty="0" smtClean="0">
                <a:latin typeface="Arial"/>
              </a:rPr>
              <a:t>içecek.</a:t>
            </a:r>
            <a:endParaRPr lang="tr-TR" sz="2800" dirty="0">
              <a:latin typeface="Arial"/>
            </a:endParaRPr>
          </a:p>
          <a:p>
            <a:r>
              <a:rPr lang="tr-TR" sz="2800" b="1" dirty="0">
                <a:latin typeface="Arial"/>
              </a:rPr>
              <a:t>Ara </a:t>
            </a:r>
            <a:r>
              <a:rPr lang="tr-TR" sz="2800" b="1" dirty="0" smtClean="0">
                <a:latin typeface="Arial"/>
              </a:rPr>
              <a:t>öğün: </a:t>
            </a:r>
            <a:r>
              <a:rPr lang="tr-TR" sz="2800" dirty="0" smtClean="0">
                <a:latin typeface="Arial"/>
              </a:rPr>
              <a:t>Açma </a:t>
            </a:r>
            <a:r>
              <a:rPr lang="tr-TR" sz="2800" dirty="0">
                <a:latin typeface="Arial"/>
              </a:rPr>
              <a:t>ve gazlı </a:t>
            </a:r>
            <a:r>
              <a:rPr lang="tr-TR" sz="2800" dirty="0" smtClean="0">
                <a:latin typeface="Arial"/>
              </a:rPr>
              <a:t>içecek.</a:t>
            </a:r>
            <a:endParaRPr lang="tr-TR" sz="2800" dirty="0">
              <a:latin typeface="Arial"/>
            </a:endParaRPr>
          </a:p>
          <a:p>
            <a:r>
              <a:rPr lang="sv-SE" sz="2800" b="1" dirty="0">
                <a:latin typeface="Arial"/>
              </a:rPr>
              <a:t>Akşam: </a:t>
            </a:r>
            <a:r>
              <a:rPr lang="sv-SE" sz="2800" dirty="0">
                <a:latin typeface="Arial"/>
              </a:rPr>
              <a:t>Makarna ve gazlı icecek.</a:t>
            </a:r>
          </a:p>
          <a:p>
            <a:r>
              <a:rPr lang="tr-TR" sz="2800" dirty="0" smtClean="0">
                <a:latin typeface="Arial"/>
              </a:rPr>
              <a:t>Görüldüğü üzere </a:t>
            </a:r>
            <a:r>
              <a:rPr lang="tr-TR" sz="2800" dirty="0">
                <a:latin typeface="Arial"/>
              </a:rPr>
              <a:t>Merve, dengeli beslenmemektedir. </a:t>
            </a:r>
            <a:r>
              <a:rPr lang="tr-TR" sz="2800" dirty="0" smtClean="0">
                <a:latin typeface="Arial"/>
              </a:rPr>
              <a:t>Bundan dolayı </a:t>
            </a:r>
            <a:r>
              <a:rPr lang="tr-TR" sz="2800" dirty="0">
                <a:latin typeface="Arial"/>
              </a:rPr>
              <a:t>bağışıklık sistemi </a:t>
            </a:r>
            <a:r>
              <a:rPr lang="tr-TR" sz="2800" dirty="0" smtClean="0">
                <a:latin typeface="Arial"/>
              </a:rPr>
              <a:t>güçsüzleşmekte </a:t>
            </a:r>
            <a:r>
              <a:rPr lang="tr-TR" sz="2800" dirty="0">
                <a:latin typeface="Arial"/>
              </a:rPr>
              <a:t>ve iş </a:t>
            </a:r>
            <a:r>
              <a:rPr lang="tr-TR" sz="2800" dirty="0" smtClean="0">
                <a:latin typeface="Arial"/>
              </a:rPr>
              <a:t>devamsızlığı artmaktadır</a:t>
            </a:r>
            <a:r>
              <a:rPr lang="tr-TR" sz="2800" dirty="0">
                <a:latin typeface="Arial"/>
              </a:rPr>
              <a:t>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375576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/>
              <a:t>İşyeri Hekimi ve Ekibinin İşçi Beslenmesi İle İlgili Görevleri</a:t>
            </a:r>
            <a:r>
              <a:rPr lang="tr-TR" sz="3200" b="1" dirty="0" smtClean="0"/>
              <a:t>:</a:t>
            </a:r>
          </a:p>
          <a:p>
            <a:endParaRPr lang="tr-TR" sz="3200" b="1" dirty="0"/>
          </a:p>
          <a:p>
            <a:r>
              <a:rPr lang="tr-TR" sz="3200" dirty="0"/>
              <a:t>• Yemeğin yeterli ve dengeli olması </a:t>
            </a:r>
            <a:r>
              <a:rPr lang="tr-TR" sz="3200" dirty="0" smtClean="0"/>
              <a:t>için </a:t>
            </a:r>
            <a:r>
              <a:rPr lang="tr-TR" sz="3200" dirty="0"/>
              <a:t>yol </a:t>
            </a:r>
            <a:r>
              <a:rPr lang="tr-TR" sz="3200" dirty="0" smtClean="0"/>
              <a:t>göstermek </a:t>
            </a:r>
            <a:r>
              <a:rPr lang="tr-TR" sz="3200" dirty="0" smtClean="0"/>
              <a:t>ve planlamayı </a:t>
            </a:r>
            <a:r>
              <a:rPr lang="tr-TR" sz="3200" dirty="0"/>
              <a:t>doğrudan yapmak.</a:t>
            </a:r>
          </a:p>
          <a:p>
            <a:r>
              <a:rPr lang="tr-TR" sz="3200" dirty="0"/>
              <a:t>• Yemeklerin hazırlanışını denetlemek.</a:t>
            </a:r>
          </a:p>
          <a:p>
            <a:r>
              <a:rPr lang="tr-TR" sz="3200" dirty="0"/>
              <a:t>• Beslenme ve sağlık arasındaki ilişkiler konusunda </a:t>
            </a:r>
            <a:r>
              <a:rPr lang="tr-TR" sz="3200" dirty="0" err="1" smtClean="0"/>
              <a:t>işciyi</a:t>
            </a:r>
            <a:r>
              <a:rPr lang="tr-TR" sz="3200" dirty="0"/>
              <a:t> </a:t>
            </a:r>
            <a:r>
              <a:rPr lang="tr-TR" sz="3200" dirty="0" smtClean="0"/>
              <a:t>ve </a:t>
            </a:r>
            <a:r>
              <a:rPr lang="tr-TR" sz="3200" dirty="0"/>
              <a:t>işvereni bilgilendirmek.</a:t>
            </a:r>
          </a:p>
          <a:p>
            <a:r>
              <a:rPr lang="tr-TR" sz="3200" dirty="0"/>
              <a:t>• Satın alınan besinlerin nitelikli olmasında yol </a:t>
            </a:r>
            <a:r>
              <a:rPr lang="tr-TR" sz="3200" dirty="0" err="1"/>
              <a:t>gostermek</a:t>
            </a:r>
            <a:r>
              <a:rPr lang="tr-TR" sz="3200" dirty="0"/>
              <a:t>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170728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/>
              <a:t>İşin Aktivitesine Göre Ayrımı:</a:t>
            </a:r>
          </a:p>
          <a:p>
            <a:r>
              <a:rPr lang="tr-TR" sz="3200" dirty="0"/>
              <a:t>• </a:t>
            </a:r>
            <a:r>
              <a:rPr lang="tr-TR" sz="3200" b="1" dirty="0"/>
              <a:t>Hafif aktiviteli işler/meslekler: </a:t>
            </a:r>
            <a:r>
              <a:rPr lang="tr-TR" sz="3200" dirty="0" smtClean="0"/>
              <a:t>Büro </a:t>
            </a:r>
            <a:r>
              <a:rPr lang="tr-TR" sz="3200" dirty="0"/>
              <a:t>işleri, avukat, </a:t>
            </a:r>
            <a:r>
              <a:rPr lang="tr-TR" sz="3200" dirty="0" smtClean="0"/>
              <a:t>doktor, muhasebeci</a:t>
            </a:r>
            <a:r>
              <a:rPr lang="tr-TR" sz="3200" dirty="0"/>
              <a:t>, </a:t>
            </a:r>
            <a:r>
              <a:rPr lang="tr-TR" sz="3200" dirty="0" smtClean="0"/>
              <a:t>öğretmen, </a:t>
            </a:r>
            <a:r>
              <a:rPr lang="tr-TR" sz="3200" dirty="0"/>
              <a:t>mimar, kullanılarak </a:t>
            </a:r>
            <a:r>
              <a:rPr lang="tr-TR" sz="3200" dirty="0" smtClean="0"/>
              <a:t>yapılan ev </a:t>
            </a:r>
            <a:r>
              <a:rPr lang="tr-TR" sz="3200" dirty="0"/>
              <a:t>işleri.</a:t>
            </a:r>
          </a:p>
          <a:p>
            <a:r>
              <a:rPr lang="tr-TR" sz="3200" dirty="0"/>
              <a:t>• </a:t>
            </a:r>
            <a:r>
              <a:rPr lang="tr-TR" sz="3200" b="1" dirty="0"/>
              <a:t>Orta aktiviteli işler/meslekler: </a:t>
            </a:r>
            <a:r>
              <a:rPr lang="tr-TR" sz="3200" dirty="0"/>
              <a:t>Hafif sanayi işleri, </a:t>
            </a:r>
            <a:r>
              <a:rPr lang="tr-TR" sz="3200" dirty="0" smtClean="0"/>
              <a:t>terzilik, elektrik</a:t>
            </a:r>
            <a:r>
              <a:rPr lang="tr-TR" sz="3200" dirty="0"/>
              <a:t>, tekstil, gıda, montaj işleri, marangozluk, </a:t>
            </a:r>
            <a:r>
              <a:rPr lang="tr-TR" sz="3200" dirty="0" smtClean="0"/>
              <a:t>mobilya endüstrisi, </a:t>
            </a:r>
            <a:r>
              <a:rPr lang="tr-TR" sz="3200" dirty="0"/>
              <a:t>kanal </a:t>
            </a:r>
            <a:r>
              <a:rPr lang="tr-TR" sz="3200" dirty="0" smtClean="0"/>
              <a:t>işçiliği, </a:t>
            </a:r>
            <a:r>
              <a:rPr lang="tr-TR" sz="3200" dirty="0"/>
              <a:t>matbaa </a:t>
            </a:r>
            <a:r>
              <a:rPr lang="tr-TR" sz="3200" dirty="0" smtClean="0"/>
              <a:t>işçileri, gemicilik, fırıncılık</a:t>
            </a:r>
            <a:r>
              <a:rPr lang="tr-TR" sz="3200" dirty="0"/>
              <a:t>, </a:t>
            </a:r>
            <a:r>
              <a:rPr lang="tr-TR" sz="3200" dirty="0" smtClean="0"/>
              <a:t>alet kullanılmadan </a:t>
            </a:r>
            <a:r>
              <a:rPr lang="tr-TR" sz="3200" dirty="0"/>
              <a:t>yapılan ev işleri, </a:t>
            </a:r>
            <a:r>
              <a:rPr lang="tr-TR" sz="3200" dirty="0" smtClean="0"/>
              <a:t>öğrencilik, tutun işçileri, </a:t>
            </a:r>
            <a:r>
              <a:rPr lang="tr-TR" sz="3200" dirty="0"/>
              <a:t>tezgahtarlık.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2486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908720"/>
            <a:ext cx="882047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/>
              <a:t>İşin Aktivitesine Göre Ayrımı:</a:t>
            </a:r>
          </a:p>
          <a:p>
            <a:r>
              <a:rPr lang="tr-TR" sz="3200" dirty="0"/>
              <a:t>• </a:t>
            </a:r>
            <a:r>
              <a:rPr lang="tr-TR" sz="3200" b="1" dirty="0"/>
              <a:t>Orta-ağır arası aktiviteli işler/meslekler: </a:t>
            </a:r>
            <a:r>
              <a:rPr lang="tr-TR" sz="3200" dirty="0"/>
              <a:t>Tarım </a:t>
            </a:r>
            <a:r>
              <a:rPr lang="tr-TR" sz="3200" dirty="0" smtClean="0"/>
              <a:t>işçilerinin bir </a:t>
            </a:r>
            <a:r>
              <a:rPr lang="tr-TR" sz="3200" dirty="0"/>
              <a:t>bolumu, </a:t>
            </a:r>
            <a:r>
              <a:rPr lang="tr-TR" sz="3200" dirty="0" smtClean="0"/>
              <a:t>düz işçiler, </a:t>
            </a:r>
            <a:r>
              <a:rPr lang="tr-TR" sz="3200" dirty="0"/>
              <a:t>sıva işleri, </a:t>
            </a:r>
            <a:r>
              <a:rPr lang="tr-TR" sz="3200" dirty="0" smtClean="0"/>
              <a:t>yük taşımak, balya </a:t>
            </a:r>
            <a:r>
              <a:rPr lang="tr-TR" sz="3200" dirty="0"/>
              <a:t>istiflemek, </a:t>
            </a:r>
            <a:r>
              <a:rPr lang="tr-TR" sz="3200" dirty="0" smtClean="0"/>
              <a:t>çiftçilik, </a:t>
            </a:r>
            <a:r>
              <a:rPr lang="tr-TR" sz="3200" dirty="0"/>
              <a:t>lastik ve </a:t>
            </a:r>
            <a:r>
              <a:rPr lang="tr-TR" sz="3200" dirty="0" smtClean="0"/>
              <a:t>kauçuk işçileri, </a:t>
            </a:r>
            <a:r>
              <a:rPr lang="tr-TR" sz="3200" dirty="0"/>
              <a:t>deri </a:t>
            </a:r>
            <a:r>
              <a:rPr lang="tr-TR" sz="3200" dirty="0" smtClean="0"/>
              <a:t>sanayi, kimya </a:t>
            </a:r>
            <a:r>
              <a:rPr lang="tr-TR" sz="3200" dirty="0"/>
              <a:t>ve elektrik </a:t>
            </a:r>
            <a:r>
              <a:rPr lang="tr-TR" sz="3200" dirty="0" smtClean="0"/>
              <a:t>endüstrisi, </a:t>
            </a:r>
            <a:r>
              <a:rPr lang="tr-TR" sz="3200" dirty="0"/>
              <a:t>orman </a:t>
            </a:r>
            <a:r>
              <a:rPr lang="tr-TR" sz="3200" dirty="0" smtClean="0"/>
              <a:t>işçileri, maden ocağı işçileri, demir-</a:t>
            </a:r>
            <a:r>
              <a:rPr lang="tr-TR" sz="3200" dirty="0"/>
              <a:t>ç</a:t>
            </a:r>
            <a:r>
              <a:rPr lang="tr-TR" sz="3200" dirty="0" smtClean="0"/>
              <a:t>elik işçileri.</a:t>
            </a:r>
            <a:endParaRPr lang="tr-TR" sz="3200" dirty="0"/>
          </a:p>
          <a:p>
            <a:r>
              <a:rPr lang="tr-TR" sz="3200" dirty="0"/>
              <a:t>• </a:t>
            </a:r>
            <a:r>
              <a:rPr lang="tr-TR" sz="3200" b="1" dirty="0"/>
              <a:t>Ağır aktiviteli işler/meslekler: </a:t>
            </a:r>
            <a:r>
              <a:rPr lang="tr-TR" sz="3200" dirty="0"/>
              <a:t>Tomruk işleri, </a:t>
            </a:r>
            <a:r>
              <a:rPr lang="tr-TR" sz="3200" dirty="0" smtClean="0"/>
              <a:t>madencilik, ormancılık</a:t>
            </a:r>
            <a:r>
              <a:rPr lang="tr-TR" sz="3200" dirty="0"/>
              <a:t>, </a:t>
            </a:r>
            <a:r>
              <a:rPr lang="tr-TR" sz="3200" dirty="0" smtClean="0"/>
              <a:t>demir-</a:t>
            </a:r>
            <a:r>
              <a:rPr lang="tr-TR" sz="3200" dirty="0"/>
              <a:t>ç</a:t>
            </a:r>
            <a:r>
              <a:rPr lang="tr-TR" sz="3200" dirty="0" smtClean="0"/>
              <a:t>elik </a:t>
            </a:r>
            <a:r>
              <a:rPr lang="tr-TR" sz="3200" dirty="0"/>
              <a:t>sanayi, yol ve inşaat </a:t>
            </a:r>
            <a:r>
              <a:rPr lang="tr-TR" sz="3200" dirty="0" smtClean="0"/>
              <a:t>işçileri, </a:t>
            </a:r>
            <a:r>
              <a:rPr lang="tr-TR" sz="3200" dirty="0" err="1" smtClean="0"/>
              <a:t>yuksek</a:t>
            </a:r>
            <a:r>
              <a:rPr lang="tr-TR" sz="3200" dirty="0" smtClean="0"/>
              <a:t> </a:t>
            </a:r>
            <a:r>
              <a:rPr lang="tr-TR" sz="3200" dirty="0"/>
              <a:t>ısılı fırın </a:t>
            </a:r>
            <a:r>
              <a:rPr lang="tr-TR" sz="3200" dirty="0" smtClean="0"/>
              <a:t>işçileri, </a:t>
            </a:r>
            <a:r>
              <a:rPr lang="tr-TR" sz="3200" dirty="0"/>
              <a:t>ağır </a:t>
            </a:r>
            <a:r>
              <a:rPr lang="tr-TR" sz="3200" dirty="0" smtClean="0"/>
              <a:t>yük </a:t>
            </a:r>
            <a:r>
              <a:rPr lang="tr-TR" sz="3200" dirty="0"/>
              <a:t>taşıyıcıları, </a:t>
            </a:r>
            <a:r>
              <a:rPr lang="tr-TR" sz="3200" dirty="0" smtClean="0"/>
              <a:t>ağaç kesme </a:t>
            </a:r>
            <a:r>
              <a:rPr lang="nn-NO" sz="3200" dirty="0" smtClean="0"/>
              <a:t>işleri</a:t>
            </a:r>
            <a:r>
              <a:rPr lang="nn-NO" sz="3200" dirty="0"/>
              <a:t>, demir işcileri, tarım işcilerinin bir bolumu.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189259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908720"/>
            <a:ext cx="882047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/>
              <a:t>İş Aktivitesi ile Günlük Alınması Gereken Enerji </a:t>
            </a:r>
            <a:r>
              <a:rPr lang="tr-TR" sz="3200" b="1" dirty="0" smtClean="0"/>
              <a:t>Miktarı Arasındaki </a:t>
            </a:r>
            <a:r>
              <a:rPr lang="tr-TR" sz="3200" b="1" dirty="0"/>
              <a:t>İlişki</a:t>
            </a:r>
            <a:r>
              <a:rPr lang="tr-TR" sz="3200" b="1" dirty="0" smtClean="0"/>
              <a:t>:</a:t>
            </a:r>
          </a:p>
          <a:p>
            <a:endParaRPr lang="tr-TR" sz="3200" b="1" dirty="0"/>
          </a:p>
          <a:p>
            <a:r>
              <a:rPr lang="tr-TR" sz="3200" dirty="0"/>
              <a:t>Kadın </a:t>
            </a:r>
            <a:r>
              <a:rPr lang="tr-TR" sz="3200" dirty="0" err="1"/>
              <a:t>calışanlar</a:t>
            </a:r>
            <a:r>
              <a:rPr lang="tr-TR" sz="3200" dirty="0"/>
              <a:t> </a:t>
            </a:r>
            <a:r>
              <a:rPr lang="tr-TR" sz="3200" u="sng" dirty="0"/>
              <a:t>hafif aktiviteli </a:t>
            </a:r>
            <a:r>
              <a:rPr lang="tr-TR" sz="3200" dirty="0"/>
              <a:t>işlerde </a:t>
            </a:r>
            <a:r>
              <a:rPr lang="tr-TR" sz="3200" dirty="0" err="1"/>
              <a:t>calışmaları</a:t>
            </a:r>
            <a:r>
              <a:rPr lang="tr-TR" sz="3200" dirty="0"/>
              <a:t> </a:t>
            </a:r>
            <a:r>
              <a:rPr lang="tr-TR" sz="3200" dirty="0" smtClean="0"/>
              <a:t>durumunda 2100 </a:t>
            </a:r>
            <a:r>
              <a:rPr lang="tr-TR" sz="3200" dirty="0" err="1"/>
              <a:t>kkal</a:t>
            </a:r>
            <a:r>
              <a:rPr lang="tr-TR" sz="3200" dirty="0"/>
              <a:t>; </a:t>
            </a:r>
            <a:r>
              <a:rPr lang="tr-TR" sz="3200" u="sng" dirty="0"/>
              <a:t>orta aktiviteli </a:t>
            </a:r>
            <a:r>
              <a:rPr lang="tr-TR" sz="3200" dirty="0"/>
              <a:t>işlerde </a:t>
            </a:r>
            <a:r>
              <a:rPr lang="tr-TR" sz="3200" dirty="0" err="1"/>
              <a:t>calışmaları</a:t>
            </a:r>
            <a:r>
              <a:rPr lang="tr-TR" sz="3200" dirty="0"/>
              <a:t> </a:t>
            </a:r>
            <a:r>
              <a:rPr lang="tr-TR" sz="3200" dirty="0" smtClean="0"/>
              <a:t>durumunda 2300 </a:t>
            </a:r>
            <a:r>
              <a:rPr lang="tr-TR" sz="3200" dirty="0" err="1"/>
              <a:t>kkal</a:t>
            </a:r>
            <a:r>
              <a:rPr lang="tr-TR" sz="3200" dirty="0"/>
              <a:t>; </a:t>
            </a:r>
            <a:r>
              <a:rPr lang="tr-TR" sz="3200" u="sng" dirty="0"/>
              <a:t>orta-ağır aktiviteli </a:t>
            </a:r>
            <a:r>
              <a:rPr lang="tr-TR" sz="3200" dirty="0"/>
              <a:t>işlerde </a:t>
            </a:r>
            <a:r>
              <a:rPr lang="tr-TR" sz="3200" dirty="0" err="1"/>
              <a:t>calışmaları</a:t>
            </a:r>
            <a:r>
              <a:rPr lang="tr-TR" sz="3200" dirty="0"/>
              <a:t> </a:t>
            </a:r>
            <a:r>
              <a:rPr lang="tr-TR" sz="3200" dirty="0" smtClean="0"/>
              <a:t>durumunda 2600 </a:t>
            </a:r>
            <a:r>
              <a:rPr lang="tr-TR" sz="3200" dirty="0" err="1"/>
              <a:t>kkal</a:t>
            </a:r>
            <a:r>
              <a:rPr lang="tr-TR" sz="3200" dirty="0"/>
              <a:t> </a:t>
            </a:r>
            <a:r>
              <a:rPr lang="tr-TR" sz="3200" dirty="0" err="1"/>
              <a:t>gunluk</a:t>
            </a:r>
            <a:r>
              <a:rPr lang="tr-TR" sz="3200" dirty="0"/>
              <a:t> olarak almalıdır.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167134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908720"/>
            <a:ext cx="8820473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/>
              <a:t>İş Aktivitesi ile Günlük Alınması Gereken Enerji </a:t>
            </a:r>
            <a:r>
              <a:rPr lang="tr-TR" sz="3200" b="1" dirty="0" smtClean="0"/>
              <a:t>Miktarı Arasındaki </a:t>
            </a:r>
            <a:r>
              <a:rPr lang="tr-TR" sz="3200" b="1" dirty="0"/>
              <a:t>İlişki</a:t>
            </a:r>
            <a:r>
              <a:rPr lang="tr-TR" sz="3200" b="1" dirty="0" smtClean="0"/>
              <a:t>:</a:t>
            </a:r>
          </a:p>
          <a:p>
            <a:r>
              <a:rPr lang="tr-TR" sz="3200" dirty="0" smtClean="0"/>
              <a:t>Erkek çalışanlar </a:t>
            </a:r>
            <a:r>
              <a:rPr lang="tr-TR" sz="3200" u="sng" dirty="0"/>
              <a:t>hafif aktiviteli </a:t>
            </a:r>
            <a:r>
              <a:rPr lang="tr-TR" sz="3200" dirty="0"/>
              <a:t>işlerde </a:t>
            </a:r>
            <a:r>
              <a:rPr lang="tr-TR" sz="3200" dirty="0" smtClean="0"/>
              <a:t>çalışmaları durumunda 2500 </a:t>
            </a:r>
            <a:r>
              <a:rPr lang="tr-TR" sz="3200" dirty="0" err="1"/>
              <a:t>kkal</a:t>
            </a:r>
            <a:r>
              <a:rPr lang="tr-TR" sz="3200" dirty="0"/>
              <a:t>; </a:t>
            </a:r>
            <a:r>
              <a:rPr lang="tr-TR" sz="3200" u="sng" dirty="0"/>
              <a:t>orta aktiviteli </a:t>
            </a:r>
            <a:r>
              <a:rPr lang="tr-TR" sz="3200" dirty="0"/>
              <a:t>işlerde </a:t>
            </a:r>
            <a:r>
              <a:rPr lang="tr-TR" sz="3200" dirty="0" smtClean="0"/>
              <a:t>çalışmaları durumunda 3000 </a:t>
            </a:r>
            <a:r>
              <a:rPr lang="tr-TR" sz="3200" dirty="0" err="1"/>
              <a:t>kkal</a:t>
            </a:r>
            <a:r>
              <a:rPr lang="tr-TR" sz="3200" dirty="0"/>
              <a:t>; </a:t>
            </a:r>
            <a:r>
              <a:rPr lang="tr-TR" sz="3200" u="sng" dirty="0"/>
              <a:t>orta-ağır aktiviteli </a:t>
            </a:r>
            <a:r>
              <a:rPr lang="tr-TR" sz="3200" dirty="0"/>
              <a:t>işlerde </a:t>
            </a:r>
            <a:r>
              <a:rPr lang="tr-TR" sz="3200" dirty="0" smtClean="0"/>
              <a:t>çalışmaları durumunda 3500 </a:t>
            </a:r>
            <a:r>
              <a:rPr lang="tr-TR" sz="3200" dirty="0" err="1"/>
              <a:t>kkal</a:t>
            </a:r>
            <a:r>
              <a:rPr lang="tr-TR" sz="3200" dirty="0"/>
              <a:t>; </a:t>
            </a:r>
            <a:r>
              <a:rPr lang="tr-TR" sz="3200" u="sng" dirty="0" smtClean="0"/>
              <a:t>ağır aktiviteli</a:t>
            </a:r>
            <a:r>
              <a:rPr lang="tr-TR" sz="3200" dirty="0" smtClean="0"/>
              <a:t> işlerde çalışmaları </a:t>
            </a:r>
            <a:r>
              <a:rPr lang="tr-TR" sz="3200" dirty="0"/>
              <a:t>durumunda 4000</a:t>
            </a:r>
          </a:p>
          <a:p>
            <a:r>
              <a:rPr lang="tr-TR" sz="3200" dirty="0" err="1"/>
              <a:t>kkal</a:t>
            </a:r>
            <a:r>
              <a:rPr lang="tr-TR" sz="3200" dirty="0"/>
              <a:t> </a:t>
            </a:r>
            <a:r>
              <a:rPr lang="tr-TR" sz="3200" dirty="0" smtClean="0"/>
              <a:t>günlük </a:t>
            </a:r>
            <a:r>
              <a:rPr lang="tr-TR" sz="3200" dirty="0"/>
              <a:t>olarak almalıdır</a:t>
            </a:r>
            <a:r>
              <a:rPr lang="tr-TR" sz="3200" dirty="0" smtClean="0"/>
              <a:t>.</a:t>
            </a:r>
          </a:p>
          <a:p>
            <a:r>
              <a:rPr lang="tr-TR" sz="3000" dirty="0" smtClean="0"/>
              <a:t>• Çalışılan ortamın sıcaklığı 10- 14 derecenin altına her</a:t>
            </a:r>
          </a:p>
          <a:p>
            <a:r>
              <a:rPr lang="it-IT" sz="3000" dirty="0" smtClean="0"/>
              <a:t>10 derece indiğinde, enerji gereksinimi % 5- 10; ortamın</a:t>
            </a:r>
          </a:p>
          <a:p>
            <a:r>
              <a:rPr lang="tr-TR" sz="3000" dirty="0" smtClean="0"/>
              <a:t>sıcaklığı 30 derecenin üzerine her 1 derece yükseldiğinde, enerji gereksinimi % 5 artar.</a:t>
            </a:r>
            <a:endParaRPr lang="tr-TR" sz="3000" dirty="0"/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380934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908720"/>
            <a:ext cx="8820473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/>
              <a:t>İş Aktivitesi ile Günlük Alınması Gereken Enerji </a:t>
            </a:r>
            <a:r>
              <a:rPr lang="tr-TR" sz="3200" b="1" dirty="0" smtClean="0"/>
              <a:t>Miktarı Arasındaki </a:t>
            </a:r>
            <a:r>
              <a:rPr lang="tr-TR" sz="3200" b="1" dirty="0"/>
              <a:t>İlişki</a:t>
            </a:r>
            <a:r>
              <a:rPr lang="tr-TR" sz="3200" b="1" dirty="0" smtClean="0"/>
              <a:t>:</a:t>
            </a:r>
          </a:p>
          <a:p>
            <a:r>
              <a:rPr lang="tr-TR" sz="2800" dirty="0"/>
              <a:t>• Bir işyerinde </a:t>
            </a:r>
            <a:r>
              <a:rPr lang="tr-TR" sz="2800" dirty="0" smtClean="0"/>
              <a:t>öğle </a:t>
            </a:r>
            <a:r>
              <a:rPr lang="tr-TR" sz="2800" dirty="0"/>
              <a:t>yemeği veriliyorsa, kural olarak, </a:t>
            </a:r>
            <a:r>
              <a:rPr lang="tr-TR" sz="2800" dirty="0" smtClean="0"/>
              <a:t>işçinin toplam </a:t>
            </a:r>
            <a:r>
              <a:rPr lang="tr-TR" sz="2800" dirty="0"/>
              <a:t>enerji gereksinimi yarı yarıya bu </a:t>
            </a:r>
            <a:r>
              <a:rPr lang="tr-TR" sz="2800" dirty="0" smtClean="0"/>
              <a:t>öğün ile karşılanmalıdır</a:t>
            </a:r>
            <a:r>
              <a:rPr lang="tr-TR" sz="2800" dirty="0"/>
              <a:t>. Ancak bu durum, beslenmenin </a:t>
            </a:r>
            <a:r>
              <a:rPr lang="tr-TR" sz="2800" dirty="0" smtClean="0"/>
              <a:t>yeterlilik yönünü </a:t>
            </a:r>
            <a:r>
              <a:rPr lang="tr-TR" sz="2800" dirty="0"/>
              <a:t>sağlamakta, dengeli olmasına gerektiğine </a:t>
            </a:r>
            <a:r>
              <a:rPr lang="tr-TR" sz="2800" dirty="0" smtClean="0"/>
              <a:t>ilişkin bir </a:t>
            </a:r>
            <a:r>
              <a:rPr lang="tr-TR" sz="2800" dirty="0"/>
              <a:t>vurgu </a:t>
            </a:r>
            <a:r>
              <a:rPr lang="tr-TR" sz="2800" dirty="0" smtClean="0"/>
              <a:t>içermemektedir. </a:t>
            </a:r>
            <a:r>
              <a:rPr lang="tr-TR" sz="2800" dirty="0"/>
              <a:t>Bir </a:t>
            </a:r>
            <a:r>
              <a:rPr lang="tr-TR" sz="2800" dirty="0" smtClean="0"/>
              <a:t>öğünde günlük enerjinin yarısının </a:t>
            </a:r>
            <a:r>
              <a:rPr lang="tr-TR" sz="2800" dirty="0"/>
              <a:t>alınması, o </a:t>
            </a:r>
            <a:r>
              <a:rPr lang="tr-TR" sz="2800" dirty="0" smtClean="0"/>
              <a:t>öğünün </a:t>
            </a:r>
            <a:r>
              <a:rPr lang="tr-TR" sz="2800" dirty="0"/>
              <a:t>dengesiz bir bicimde karbonhidrat</a:t>
            </a:r>
          </a:p>
          <a:p>
            <a:r>
              <a:rPr lang="tr-TR" sz="2800" dirty="0"/>
              <a:t>ve yağdan zengin olmasına neden olabilir. Bu</a:t>
            </a:r>
          </a:p>
          <a:p>
            <a:r>
              <a:rPr lang="tr-TR" sz="2800" dirty="0"/>
              <a:t>da yeterli fakat dengesiz bir beslenme </a:t>
            </a:r>
            <a:r>
              <a:rPr lang="tr-TR" sz="2800" dirty="0" smtClean="0"/>
              <a:t>biçimine işaret eder</a:t>
            </a:r>
            <a:r>
              <a:rPr lang="tr-TR" sz="2800" dirty="0"/>
              <a:t>. </a:t>
            </a:r>
            <a:r>
              <a:rPr lang="tr-TR" sz="2800" dirty="0" smtClean="0"/>
              <a:t>Önerilen, </a:t>
            </a:r>
            <a:r>
              <a:rPr lang="tr-TR" sz="2800" dirty="0"/>
              <a:t>bir </a:t>
            </a:r>
            <a:r>
              <a:rPr lang="tr-TR" sz="2800" dirty="0" smtClean="0"/>
              <a:t>öğüne </a:t>
            </a:r>
            <a:r>
              <a:rPr lang="tr-TR" sz="2800" dirty="0" err="1"/>
              <a:t>gunluk</a:t>
            </a:r>
            <a:r>
              <a:rPr lang="tr-TR" sz="2800" dirty="0"/>
              <a:t> </a:t>
            </a:r>
            <a:r>
              <a:rPr lang="tr-TR" sz="2800" dirty="0" smtClean="0"/>
              <a:t>enerjinin yarısının yansıtılmasının yerine</a:t>
            </a:r>
            <a:r>
              <a:rPr lang="tr-TR" sz="2800" dirty="0"/>
              <a:t>, bir miktarının </a:t>
            </a:r>
            <a:r>
              <a:rPr lang="tr-TR" sz="2800" dirty="0" smtClean="0"/>
              <a:t>öğle </a:t>
            </a:r>
            <a:r>
              <a:rPr lang="tr-TR" sz="2800" dirty="0"/>
              <a:t>yemeği </a:t>
            </a:r>
            <a:r>
              <a:rPr lang="tr-TR" sz="2800" dirty="0" smtClean="0"/>
              <a:t>öncesindeki ve </a:t>
            </a:r>
            <a:r>
              <a:rPr lang="tr-TR" sz="2800" dirty="0"/>
              <a:t>sonrasındaki </a:t>
            </a:r>
            <a:r>
              <a:rPr lang="tr-TR" sz="2800"/>
              <a:t>ara </a:t>
            </a:r>
            <a:r>
              <a:rPr lang="tr-TR" sz="2800" smtClean="0"/>
              <a:t>Oğünlere </a:t>
            </a:r>
            <a:r>
              <a:rPr lang="tr-TR" sz="2800" dirty="0"/>
              <a:t>yansıtılmasıdır.</a:t>
            </a:r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239535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7&quot;/&gt;&lt;/object&gt;&lt;object type=&quot;3&quot; unique_id=&quot;10005&quot;&gt;&lt;property id=&quot;20148&quot; value=&quot;5&quot;/&gt;&lt;property id=&quot;20300&quot; value=&quot;Slide 2&quot;/&gt;&lt;property id=&quot;20307&quot; value=&quot;258&quot;/&gt;&lt;/object&gt;&lt;object type=&quot;3&quot; unique_id=&quot;10006&quot;&gt;&lt;property id=&quot;20148&quot; value=&quot;5&quot;/&gt;&lt;property id=&quot;20300&quot; value=&quot;Slide 3&quot;/&gt;&lt;property id=&quot;20307&quot; value=&quot;264&quot;/&gt;&lt;/object&gt;&lt;object type=&quot;3&quot; unique_id=&quot;10007&quot;&gt;&lt;property id=&quot;20148&quot; value=&quot;5&quot;/&gt;&lt;property id=&quot;20300&quot; value=&quot;Slide 4&quot;/&gt;&lt;property id=&quot;20307&quot; value=&quot;265&quot;/&gt;&lt;/object&gt;&lt;object type=&quot;3&quot; unique_id=&quot;10008&quot;&gt;&lt;property id=&quot;20148&quot; value=&quot;5&quot;/&gt;&lt;property id=&quot;20300&quot; value=&quot;Slide 5&quot;/&gt;&lt;property id=&quot;20307&quot; value=&quot;266&quot;/&gt;&lt;/object&gt;&lt;object type=&quot;3&quot; unique_id=&quot;10009&quot;&gt;&lt;property id=&quot;20148&quot; value=&quot;5&quot;/&gt;&lt;property id=&quot;20300&quot; value=&quot;Slide 6&quot;/&gt;&lt;property id=&quot;20307&quot; value=&quot;267&quot;/&gt;&lt;/object&gt;&lt;object type=&quot;3&quot; unique_id=&quot;10010&quot;&gt;&lt;property id=&quot;20148&quot; value=&quot;5&quot;/&gt;&lt;property id=&quot;20300&quot; value=&quot;Slide 7&quot;/&gt;&lt;property id=&quot;20307&quot; value=&quot;268&quot;/&gt;&lt;/object&gt;&lt;object type=&quot;3&quot; unique_id=&quot;10011&quot;&gt;&lt;property id=&quot;20148&quot; value=&quot;5&quot;/&gt;&lt;property id=&quot;20300&quot; value=&quot;Slide 8&quot;/&gt;&lt;property id=&quot;20307&quot; value=&quot;269&quot;/&gt;&lt;/object&gt;&lt;object type=&quot;3&quot; unique_id=&quot;10012&quot;&gt;&lt;property id=&quot;20148&quot; value=&quot;5&quot;/&gt;&lt;property id=&quot;20300&quot; value=&quot;Slide 9&quot;/&gt;&lt;property id=&quot;20307&quot; value=&quot;270&quot;/&gt;&lt;/object&gt;&lt;object type=&quot;3&quot; unique_id=&quot;10013&quot;&gt;&lt;property id=&quot;20148&quot; value=&quot;5&quot;/&gt;&lt;property id=&quot;20300&quot; value=&quot;Slide 10&quot;/&gt;&lt;property id=&quot;20307&quot; value=&quot;271&quot;/&gt;&lt;/object&gt;&lt;object type=&quot;3&quot; unique_id=&quot;10014&quot;&gt;&lt;property id=&quot;20148&quot; value=&quot;5&quot;/&gt;&lt;property id=&quot;20300&quot; value=&quot;Slide 11&quot;/&gt;&lt;property id=&quot;20307&quot; value=&quot;272&quot;/&gt;&lt;/object&gt;&lt;object type=&quot;3&quot; unique_id=&quot;10015&quot;&gt;&lt;property id=&quot;20148&quot; value=&quot;5&quot;/&gt;&lt;property id=&quot;20300&quot; value=&quot;Slide 12&quot;/&gt;&lt;property id=&quot;20307&quot; value=&quot;273&quot;/&gt;&lt;/object&gt;&lt;object type=&quot;3&quot; unique_id=&quot;10016&quot;&gt;&lt;property id=&quot;20148&quot; value=&quot;5&quot;/&gt;&lt;property id=&quot;20300&quot; value=&quot;Slide 13&quot;/&gt;&lt;property id=&quot;20307&quot; value=&quot;274&quot;/&gt;&lt;/object&gt;&lt;object type=&quot;3&quot; unique_id=&quot;10017&quot;&gt;&lt;property id=&quot;20148&quot; value=&quot;5&quot;/&gt;&lt;property id=&quot;20300&quot; value=&quot;Slide 14&quot;/&gt;&lt;property id=&quot;20307&quot; value=&quot;275&quot;/&gt;&lt;/object&gt;&lt;object type=&quot;3&quot; unique_id=&quot;10018&quot;&gt;&lt;property id=&quot;20148&quot; value=&quot;5&quot;/&gt;&lt;property id=&quot;20300&quot; value=&quot;Slide 15&quot;/&gt;&lt;property id=&quot;20307&quot; value=&quot;276&quot;/&gt;&lt;/object&gt;&lt;object type=&quot;3&quot; unique_id=&quot;10019&quot;&gt;&lt;property id=&quot;20148&quot; value=&quot;5&quot;/&gt;&lt;property id=&quot;20300&quot; value=&quot;Slide 16&quot;/&gt;&lt;property id=&quot;20307&quot; value=&quot;277&quot;/&gt;&lt;/object&gt;&lt;object type=&quot;3&quot; unique_id=&quot;10020&quot;&gt;&lt;property id=&quot;20148&quot; value=&quot;5&quot;/&gt;&lt;property id=&quot;20300&quot; value=&quot;Slide 17&quot;/&gt;&lt;property id=&quot;20307&quot; value=&quot;278&quot;/&gt;&lt;/object&gt;&lt;object type=&quot;3&quot; unique_id=&quot;10021&quot;&gt;&lt;property id=&quot;20148&quot; value=&quot;5&quot;/&gt;&lt;property id=&quot;20300&quot; value=&quot;Slide 18&quot;/&gt;&lt;property id=&quot;20307&quot; value=&quot;279&quot;/&gt;&lt;/object&gt;&lt;object type=&quot;3&quot; unique_id=&quot;10022&quot;&gt;&lt;property id=&quot;20148&quot; value=&quot;5&quot;/&gt;&lt;property id=&quot;20300&quot; value=&quot;Slide 19&quot;/&gt;&lt;property id=&quot;20307&quot; value=&quot;280&quot;/&gt;&lt;/object&gt;&lt;object type=&quot;3&quot; unique_id=&quot;10023&quot;&gt;&lt;property id=&quot;20148&quot; value=&quot;5&quot;/&gt;&lt;property id=&quot;20300&quot; value=&quot;Slide 20&quot;/&gt;&lt;property id=&quot;20307&quot; value=&quot;281&quot;/&gt;&lt;/object&gt;&lt;object type=&quot;3&quot; unique_id=&quot;10024&quot;&gt;&lt;property id=&quot;20148&quot; value=&quot;5&quot;/&gt;&lt;property id=&quot;20300&quot; value=&quot;Slide 21&quot;/&gt;&lt;property id=&quot;20307&quot; value=&quot;282&quot;/&gt;&lt;/object&gt;&lt;object type=&quot;3&quot; unique_id=&quot;10025&quot;&gt;&lt;property id=&quot;20148&quot; value=&quot;5&quot;/&gt;&lt;property id=&quot;20300&quot; value=&quot;Slide 22&quot;/&gt;&lt;property id=&quot;20307&quot; value=&quot;283&quot;/&gt;&lt;/object&gt;&lt;object type=&quot;3&quot; unique_id=&quot;10026&quot;&gt;&lt;property id=&quot;20148&quot; value=&quot;5&quot;/&gt;&lt;property id=&quot;20300&quot; value=&quot;Slide 23&quot;/&gt;&lt;property id=&quot;20307&quot; value=&quot;284&quot;/&gt;&lt;/object&gt;&lt;object type=&quot;3&quot; unique_id=&quot;10027&quot;&gt;&lt;property id=&quot;20148&quot; value=&quot;5&quot;/&gt;&lt;property id=&quot;20300&quot; value=&quot;Slide 25&quot;/&gt;&lt;property id=&quot;20307&quot; value=&quot;285&quot;/&gt;&lt;/object&gt;&lt;object type=&quot;3&quot; unique_id=&quot;10028&quot;&gt;&lt;property id=&quot;20148&quot; value=&quot;5&quot;/&gt;&lt;property id=&quot;20300&quot; value=&quot;Slide 26&quot;/&gt;&lt;property id=&quot;20307&quot; value=&quot;286&quot;/&gt;&lt;/object&gt;&lt;object type=&quot;3&quot; unique_id=&quot;10029&quot;&gt;&lt;property id=&quot;20148&quot; value=&quot;5&quot;/&gt;&lt;property id=&quot;20300&quot; value=&quot;Slide 27&quot;/&gt;&lt;property id=&quot;20307&quot; value=&quot;287&quot;/&gt;&lt;/object&gt;&lt;object type=&quot;3&quot; unique_id=&quot;10030&quot;&gt;&lt;property id=&quot;20148&quot; value=&quot;5&quot;/&gt;&lt;property id=&quot;20300&quot; value=&quot;Slide 29&quot;/&gt;&lt;property id=&quot;20307&quot; value=&quot;288&quot;/&gt;&lt;/object&gt;&lt;object type=&quot;3&quot; unique_id=&quot;10031&quot;&gt;&lt;property id=&quot;20148&quot; value=&quot;5&quot;/&gt;&lt;property id=&quot;20300&quot; value=&quot;Slide 30&quot;/&gt;&lt;property id=&quot;20307&quot; value=&quot;289&quot;/&gt;&lt;/object&gt;&lt;object type=&quot;3&quot; unique_id=&quot;10032&quot;&gt;&lt;property id=&quot;20148&quot; value=&quot;5&quot;/&gt;&lt;property id=&quot;20300&quot; value=&quot;Slide 31&quot;/&gt;&lt;property id=&quot;20307&quot; value=&quot;290&quot;/&gt;&lt;/object&gt;&lt;object type=&quot;3&quot; unique_id=&quot;10033&quot;&gt;&lt;property id=&quot;20148&quot; value=&quot;5&quot;/&gt;&lt;property id=&quot;20300&quot; value=&quot;Slide 32&quot;/&gt;&lt;property id=&quot;20307&quot; value=&quot;291&quot;/&gt;&lt;/object&gt;&lt;object type=&quot;3&quot; unique_id=&quot;10034&quot;&gt;&lt;property id=&quot;20148&quot; value=&quot;5&quot;/&gt;&lt;property id=&quot;20300&quot; value=&quot;Slide 35&quot;/&gt;&lt;property id=&quot;20307&quot; value=&quot;292&quot;/&gt;&lt;/object&gt;&lt;object type=&quot;3&quot; unique_id=&quot;10035&quot;&gt;&lt;property id=&quot;20148&quot; value=&quot;5&quot;/&gt;&lt;property id=&quot;20300&quot; value=&quot;Slide 37&quot;/&gt;&lt;property id=&quot;20307&quot; value=&quot;293&quot;/&gt;&lt;/object&gt;&lt;object type=&quot;3&quot; unique_id=&quot;10036&quot;&gt;&lt;property id=&quot;20148&quot; value=&quot;5&quot;/&gt;&lt;property id=&quot;20300&quot; value=&quot;Slide 38&quot;/&gt;&lt;property id=&quot;20307&quot; value=&quot;294&quot;/&gt;&lt;/object&gt;&lt;object type=&quot;3&quot; unique_id=&quot;10037&quot;&gt;&lt;property id=&quot;20148&quot; value=&quot;5&quot;/&gt;&lt;property id=&quot;20300&quot; value=&quot;Slide 39&quot;/&gt;&lt;property id=&quot;20307&quot; value=&quot;295&quot;/&gt;&lt;/object&gt;&lt;object type=&quot;3&quot; unique_id=&quot;10038&quot;&gt;&lt;property id=&quot;20148&quot; value=&quot;5&quot;/&gt;&lt;property id=&quot;20300&quot; value=&quot;Slide 40&quot;/&gt;&lt;property id=&quot;20307&quot; value=&quot;296&quot;/&gt;&lt;/object&gt;&lt;object type=&quot;3&quot; unique_id=&quot;10039&quot;&gt;&lt;property id=&quot;20148&quot; value=&quot;5&quot;/&gt;&lt;property id=&quot;20300&quot; value=&quot;Slide 41&quot;/&gt;&lt;property id=&quot;20307&quot; value=&quot;297&quot;/&gt;&lt;/object&gt;&lt;object type=&quot;3&quot; unique_id=&quot;10040&quot;&gt;&lt;property id=&quot;20148&quot; value=&quot;5&quot;/&gt;&lt;property id=&quot;20300&quot; value=&quot;Slide 42&quot;/&gt;&lt;property id=&quot;20307&quot; value=&quot;298&quot;/&gt;&lt;/object&gt;&lt;object type=&quot;3&quot; unique_id=&quot;10041&quot;&gt;&lt;property id=&quot;20148&quot; value=&quot;5&quot;/&gt;&lt;property id=&quot;20300&quot; value=&quot;Slide 43&quot;/&gt;&lt;property id=&quot;20307&quot; value=&quot;262&quot;/&gt;&lt;/object&gt;&lt;object type=&quot;3&quot; unique_id=&quot;10362&quot;&gt;&lt;property id=&quot;20148&quot; value=&quot;5&quot;/&gt;&lt;property id=&quot;20300&quot; value=&quot;Slide 24&quot;/&gt;&lt;property id=&quot;20307&quot; value=&quot;299&quot;/&gt;&lt;/object&gt;&lt;object type=&quot;3&quot; unique_id=&quot;10363&quot;&gt;&lt;property id=&quot;20148&quot; value=&quot;5&quot;/&gt;&lt;property id=&quot;20300&quot; value=&quot;Slide 28&quot;/&gt;&lt;property id=&quot;20307&quot; value=&quot;300&quot;/&gt;&lt;/object&gt;&lt;object type=&quot;3&quot; unique_id=&quot;10364&quot;&gt;&lt;property id=&quot;20148&quot; value=&quot;5&quot;/&gt;&lt;property id=&quot;20300&quot; value=&quot;Slide 33&quot;/&gt;&lt;property id=&quot;20307&quot; value=&quot;301&quot;/&gt;&lt;/object&gt;&lt;object type=&quot;3&quot; unique_id=&quot;10365&quot;&gt;&lt;property id=&quot;20148&quot; value=&quot;5&quot;/&gt;&lt;property id=&quot;20300&quot; value=&quot;Slide 34&quot;/&gt;&lt;property id=&quot;20307&quot; value=&quot;302&quot;/&gt;&lt;/object&gt;&lt;object type=&quot;3&quot; unique_id=&quot;10366&quot;&gt;&lt;property id=&quot;20148&quot; value=&quot;5&quot;/&gt;&lt;property id=&quot;20300&quot; value=&quot;Slide 36&quot;/&gt;&lt;property id=&quot;20307&quot; value=&quot;30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Sunu1">
  <a:themeElements>
    <a:clrScheme name="Özel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64A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38B8C3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28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2794</TotalTime>
  <Words>774</Words>
  <Application>Microsoft Office PowerPoint</Application>
  <PresentationFormat>Ekran Gösterisi (4:3)</PresentationFormat>
  <Paragraphs>72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1" baseType="lpstr">
      <vt:lpstr>Sunu1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Arikan</dc:creator>
  <cp:lastModifiedBy>omu103</cp:lastModifiedBy>
  <cp:revision>296</cp:revision>
  <dcterms:created xsi:type="dcterms:W3CDTF">2013-07-18T08:50:31Z</dcterms:created>
  <dcterms:modified xsi:type="dcterms:W3CDTF">2019-03-20T08:22:01Z</dcterms:modified>
</cp:coreProperties>
</file>